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glb" ContentType="model/gltf.binary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58" r:id="rId6"/>
    <p:sldId id="265" r:id="rId7"/>
    <p:sldId id="267" r:id="rId8"/>
    <p:sldId id="269" r:id="rId9"/>
    <p:sldId id="259" r:id="rId10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A4094-C68E-4040-8125-4E2D39D08960}" v="17" dt="2025-12-15T21:09:25.9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maria Pacchiacucchi" userId="aebfa784-c90f-4138-a943-e0f2e6843cd2" providerId="ADAL" clId="{F31A4094-C68E-4040-8125-4E2D39D08960}"/>
    <pc:docChg chg="custSel addSld delSld modSld sldOrd">
      <pc:chgData name="Annamaria Pacchiacucchi" userId="aebfa784-c90f-4138-a943-e0f2e6843cd2" providerId="ADAL" clId="{F31A4094-C68E-4040-8125-4E2D39D08960}" dt="2025-12-16T14:55:17.058" v="222" actId="1076"/>
      <pc:docMkLst>
        <pc:docMk/>
      </pc:docMkLst>
      <pc:sldChg chg="addSp delSp modSp mod">
        <pc:chgData name="Annamaria Pacchiacucchi" userId="aebfa784-c90f-4138-a943-e0f2e6843cd2" providerId="ADAL" clId="{F31A4094-C68E-4040-8125-4E2D39D08960}" dt="2025-12-16T14:50:59.058" v="207" actId="114"/>
        <pc:sldMkLst>
          <pc:docMk/>
          <pc:sldMk cId="2418557394" sldId="267"/>
        </pc:sldMkLst>
        <pc:spChg chg="mod">
          <ac:chgData name="Annamaria Pacchiacucchi" userId="aebfa784-c90f-4138-a943-e0f2e6843cd2" providerId="ADAL" clId="{F31A4094-C68E-4040-8125-4E2D39D08960}" dt="2025-12-15T21:06:27.335" v="181" actId="1076"/>
          <ac:spMkLst>
            <pc:docMk/>
            <pc:sldMk cId="2418557394" sldId="267"/>
            <ac:spMk id="2" creationId="{436FB539-75A5-41B0-B9E0-B3356FCD9169}"/>
          </ac:spMkLst>
        </pc:spChg>
        <pc:spChg chg="mod">
          <ac:chgData name="Annamaria Pacchiacucchi" userId="aebfa784-c90f-4138-a943-e0f2e6843cd2" providerId="ADAL" clId="{F31A4094-C68E-4040-8125-4E2D39D08960}" dt="2025-12-15T21:03:08.336" v="164" actId="1076"/>
          <ac:spMkLst>
            <pc:docMk/>
            <pc:sldMk cId="2418557394" sldId="267"/>
            <ac:spMk id="6" creationId="{7123300D-7970-4AAD-87C3-AF7CB85EFA8F}"/>
          </ac:spMkLst>
        </pc:spChg>
        <pc:spChg chg="mod">
          <ac:chgData name="Annamaria Pacchiacucchi" userId="aebfa784-c90f-4138-a943-e0f2e6843cd2" providerId="ADAL" clId="{F31A4094-C68E-4040-8125-4E2D39D08960}" dt="2025-12-15T21:06:02.856" v="180" actId="6549"/>
          <ac:spMkLst>
            <pc:docMk/>
            <pc:sldMk cId="2418557394" sldId="267"/>
            <ac:spMk id="8" creationId="{8A5CD20B-938D-41FC-91F3-7BEC86713C6E}"/>
          </ac:spMkLst>
        </pc:spChg>
        <pc:spChg chg="mod">
          <ac:chgData name="Annamaria Pacchiacucchi" userId="aebfa784-c90f-4138-a943-e0f2e6843cd2" providerId="ADAL" clId="{F31A4094-C68E-4040-8125-4E2D39D08960}" dt="2025-12-15T21:15:26.575" v="205" actId="1076"/>
          <ac:spMkLst>
            <pc:docMk/>
            <pc:sldMk cId="2418557394" sldId="267"/>
            <ac:spMk id="9" creationId="{BD5717DA-B2EC-4932-88F4-3A7A3DD83A58}"/>
          </ac:spMkLst>
        </pc:spChg>
        <pc:spChg chg="mod">
          <ac:chgData name="Annamaria Pacchiacucchi" userId="aebfa784-c90f-4138-a943-e0f2e6843cd2" providerId="ADAL" clId="{F31A4094-C68E-4040-8125-4E2D39D08960}" dt="2025-12-16T14:50:59.058" v="207" actId="114"/>
          <ac:spMkLst>
            <pc:docMk/>
            <pc:sldMk cId="2418557394" sldId="267"/>
            <ac:spMk id="10" creationId="{2FC94B44-8C5B-469E-919F-7903454EBA7A}"/>
          </ac:spMkLst>
        </pc:spChg>
        <pc:spChg chg="mod">
          <ac:chgData name="Annamaria Pacchiacucchi" userId="aebfa784-c90f-4138-a943-e0f2e6843cd2" providerId="ADAL" clId="{F31A4094-C68E-4040-8125-4E2D39D08960}" dt="2025-12-15T21:02:57.457" v="162" actId="1076"/>
          <ac:spMkLst>
            <pc:docMk/>
            <pc:sldMk cId="2418557394" sldId="267"/>
            <ac:spMk id="11" creationId="{7324387D-74A3-41AD-9585-45EC528EC6ED}"/>
          </ac:spMkLst>
        </pc:spChg>
        <pc:spChg chg="del mod">
          <ac:chgData name="Annamaria Pacchiacucchi" userId="aebfa784-c90f-4138-a943-e0f2e6843cd2" providerId="ADAL" clId="{F31A4094-C68E-4040-8125-4E2D39D08960}" dt="2025-12-15T21:15:07.009" v="204" actId="478"/>
          <ac:spMkLst>
            <pc:docMk/>
            <pc:sldMk cId="2418557394" sldId="267"/>
            <ac:spMk id="12" creationId="{3665813E-8756-282F-6519-135114FEDD96}"/>
          </ac:spMkLst>
        </pc:spChg>
        <pc:spChg chg="add mod">
          <ac:chgData name="Annamaria Pacchiacucchi" userId="aebfa784-c90f-4138-a943-e0f2e6843cd2" providerId="ADAL" clId="{F31A4094-C68E-4040-8125-4E2D39D08960}" dt="2025-12-15T21:09:25.957" v="190"/>
          <ac:spMkLst>
            <pc:docMk/>
            <pc:sldMk cId="2418557394" sldId="267"/>
            <ac:spMk id="13" creationId="{B8F5AF56-90DA-07EC-D6C2-CD6CF691F937}"/>
          </ac:spMkLst>
        </pc:spChg>
        <pc:graphicFrameChg chg="add del mod modGraphic">
          <ac:chgData name="Annamaria Pacchiacucchi" userId="aebfa784-c90f-4138-a943-e0f2e6843cd2" providerId="ADAL" clId="{F31A4094-C68E-4040-8125-4E2D39D08960}" dt="2025-12-15T21:14:22.700" v="199" actId="478"/>
          <ac:graphicFrameMkLst>
            <pc:docMk/>
            <pc:sldMk cId="2418557394" sldId="267"/>
            <ac:graphicFrameMk id="14" creationId="{5A487387-88A2-DD5B-86A4-310DDBC23F21}"/>
          </ac:graphicFrameMkLst>
        </pc:graphicFrameChg>
        <pc:graphicFrameChg chg="add mod modGraphic">
          <ac:chgData name="Annamaria Pacchiacucchi" userId="aebfa784-c90f-4138-a943-e0f2e6843cd2" providerId="ADAL" clId="{F31A4094-C68E-4040-8125-4E2D39D08960}" dt="2025-12-15T21:15:00.101" v="203" actId="1076"/>
          <ac:graphicFrameMkLst>
            <pc:docMk/>
            <pc:sldMk cId="2418557394" sldId="267"/>
            <ac:graphicFrameMk id="15" creationId="{16F70312-651A-E86B-D809-7F751CA74E8A}"/>
          </ac:graphicFrameMkLst>
        </pc:graphicFrameChg>
        <pc:picChg chg="add del mod">
          <ac:chgData name="Annamaria Pacchiacucchi" userId="aebfa784-c90f-4138-a943-e0f2e6843cd2" providerId="ADAL" clId="{F31A4094-C68E-4040-8125-4E2D39D08960}" dt="2025-12-15T21:08:17.757" v="186" actId="27803"/>
          <ac:picMkLst>
            <pc:docMk/>
            <pc:sldMk cId="2418557394" sldId="267"/>
            <ac:picMk id="7" creationId="{3665813E-8756-282F-6519-135114FEDD96}"/>
          </ac:picMkLst>
        </pc:picChg>
      </pc:sldChg>
      <pc:sldChg chg="del">
        <pc:chgData name="Annamaria Pacchiacucchi" userId="aebfa784-c90f-4138-a943-e0f2e6843cd2" providerId="ADAL" clId="{F31A4094-C68E-4040-8125-4E2D39D08960}" dt="2025-12-15T21:00:18.629" v="142" actId="47"/>
        <pc:sldMkLst>
          <pc:docMk/>
          <pc:sldMk cId="267009852" sldId="268"/>
        </pc:sldMkLst>
      </pc:sldChg>
      <pc:sldChg chg="addSp delSp modSp new mod ord">
        <pc:chgData name="Annamaria Pacchiacucchi" userId="aebfa784-c90f-4138-a943-e0f2e6843cd2" providerId="ADAL" clId="{F31A4094-C68E-4040-8125-4E2D39D08960}" dt="2025-12-16T14:55:17.058" v="222" actId="1076"/>
        <pc:sldMkLst>
          <pc:docMk/>
          <pc:sldMk cId="1283621983" sldId="269"/>
        </pc:sldMkLst>
        <pc:spChg chg="del">
          <ac:chgData name="Annamaria Pacchiacucchi" userId="aebfa784-c90f-4138-a943-e0f2e6843cd2" providerId="ADAL" clId="{F31A4094-C68E-4040-8125-4E2D39D08960}" dt="2025-12-15T20:42:05.944" v="3"/>
          <ac:spMkLst>
            <pc:docMk/>
            <pc:sldMk cId="1283621983" sldId="269"/>
            <ac:spMk id="2" creationId="{83911F1C-B9E1-146C-1763-53511150C2FA}"/>
          </ac:spMkLst>
        </pc:spChg>
        <pc:spChg chg="del">
          <ac:chgData name="Annamaria Pacchiacucchi" userId="aebfa784-c90f-4138-a943-e0f2e6843cd2" providerId="ADAL" clId="{F31A4094-C68E-4040-8125-4E2D39D08960}" dt="2025-12-15T20:42:45.417" v="4" actId="22"/>
          <ac:spMkLst>
            <pc:docMk/>
            <pc:sldMk cId="1283621983" sldId="269"/>
            <ac:spMk id="3" creationId="{8539A1C1-C9C8-6F5C-20A2-B219028CAF8B}"/>
          </ac:spMkLst>
        </pc:spChg>
        <pc:spChg chg="add mod">
          <ac:chgData name="Annamaria Pacchiacucchi" userId="aebfa784-c90f-4138-a943-e0f2e6843cd2" providerId="ADAL" clId="{F31A4094-C68E-4040-8125-4E2D39D08960}" dt="2025-12-15T20:45:07.706" v="13" actId="20577"/>
          <ac:spMkLst>
            <pc:docMk/>
            <pc:sldMk cId="1283621983" sldId="269"/>
            <ac:spMk id="4" creationId="{7A74695F-D1A0-F60B-761F-3DF6857CED37}"/>
          </ac:spMkLst>
        </pc:spChg>
        <pc:spChg chg="add mod">
          <ac:chgData name="Annamaria Pacchiacucchi" userId="aebfa784-c90f-4138-a943-e0f2e6843cd2" providerId="ADAL" clId="{F31A4094-C68E-4040-8125-4E2D39D08960}" dt="2025-12-16T14:55:17.058" v="222" actId="1076"/>
          <ac:spMkLst>
            <pc:docMk/>
            <pc:sldMk cId="1283621983" sldId="269"/>
            <ac:spMk id="7" creationId="{C9739092-21E3-6E09-EDE5-E1D07F11D636}"/>
          </ac:spMkLst>
        </pc:spChg>
        <pc:spChg chg="add mod">
          <ac:chgData name="Annamaria Pacchiacucchi" userId="aebfa784-c90f-4138-a943-e0f2e6843cd2" providerId="ADAL" clId="{F31A4094-C68E-4040-8125-4E2D39D08960}" dt="2025-12-16T14:54:47.907" v="217" actId="1076"/>
          <ac:spMkLst>
            <pc:docMk/>
            <pc:sldMk cId="1283621983" sldId="269"/>
            <ac:spMk id="10" creationId="{4F5FAEFD-54CE-92B1-C652-718E0B764E70}"/>
          </ac:spMkLst>
        </pc:spChg>
        <pc:picChg chg="add mod ord modCrop">
          <ac:chgData name="Annamaria Pacchiacucchi" userId="aebfa784-c90f-4138-a943-e0f2e6843cd2" providerId="ADAL" clId="{F31A4094-C68E-4040-8125-4E2D39D08960}" dt="2025-12-16T14:54:59.002" v="218" actId="1076"/>
          <ac:picMkLst>
            <pc:docMk/>
            <pc:sldMk cId="1283621983" sldId="269"/>
            <ac:picMk id="6" creationId="{4982DC05-7547-713D-3C65-B391E6D98AB6}"/>
          </ac:picMkLst>
        </pc:picChg>
        <pc:picChg chg="add del mod">
          <ac:chgData name="Annamaria Pacchiacucchi" userId="aebfa784-c90f-4138-a943-e0f2e6843cd2" providerId="ADAL" clId="{F31A4094-C68E-4040-8125-4E2D39D08960}" dt="2025-12-15T20:52:47.190" v="82" actId="478"/>
          <ac:picMkLst>
            <pc:docMk/>
            <pc:sldMk cId="1283621983" sldId="269"/>
            <ac:picMk id="9" creationId="{1C5ECC50-8C5E-520F-27C0-6E19E470D84D}"/>
          </ac:picMkLst>
        </pc:picChg>
        <pc:cxnChg chg="add mod">
          <ac:chgData name="Annamaria Pacchiacucchi" userId="aebfa784-c90f-4138-a943-e0f2e6843cd2" providerId="ADAL" clId="{F31A4094-C68E-4040-8125-4E2D39D08960}" dt="2025-12-15T20:45:28.203" v="15" actId="1076"/>
          <ac:cxnSpMkLst>
            <pc:docMk/>
            <pc:sldMk cId="1283621983" sldId="269"/>
            <ac:cxnSpMk id="8" creationId="{C11E537B-4337-819C-C9E6-B5D139087B0A}"/>
          </ac:cxnSpMkLst>
        </pc:cxnChg>
      </pc:sldChg>
    </pc:docChg>
  </pc:docChgLst>
  <pc:docChgLst>
    <pc:chgData name="Antonella Polinari" userId="ced54bc5-e3d9-4b5e-92ed-70c5bd01b982" providerId="ADAL" clId="{DA54AA91-9694-419A-A22D-E814F4BF2FF7}"/>
    <pc:docChg chg="modSld">
      <pc:chgData name="Antonella Polinari" userId="ced54bc5-e3d9-4b5e-92ed-70c5bd01b982" providerId="ADAL" clId="{DA54AA91-9694-419A-A22D-E814F4BF2FF7}" dt="2024-12-08T11:23:44.376" v="0" actId="255"/>
      <pc:docMkLst>
        <pc:docMk/>
      </pc:docMkLst>
      <pc:sldChg chg="modSp mod">
        <pc:chgData name="Antonella Polinari" userId="ced54bc5-e3d9-4b5e-92ed-70c5bd01b982" providerId="ADAL" clId="{DA54AA91-9694-419A-A22D-E814F4BF2FF7}" dt="2024-12-08T11:23:44.376" v="0" actId="255"/>
        <pc:sldMkLst>
          <pc:docMk/>
          <pc:sldMk cId="2141566459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640456" y="2397501"/>
            <a:ext cx="90663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5.d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b="1" dirty="0">
                <a:solidFill>
                  <a:schemeClr val="bg1"/>
                </a:solidFill>
                <a:latin typeface="Gill Sans MT" panose="020B0502020104020203" pitchFamily="34" charset="0"/>
              </a:rPr>
              <a:t>Avanzamento spesa e prospettive rispetto alle scadenze </a:t>
            </a:r>
          </a:p>
          <a:p>
            <a:pPr algn="ctr"/>
            <a:r>
              <a:rPr lang="it-IT" sz="2400" b="1" dirty="0">
                <a:solidFill>
                  <a:schemeClr val="bg1"/>
                </a:solidFill>
                <a:latin typeface="Gill Sans MT" panose="020B0502020104020203" pitchFamily="34" charset="0"/>
              </a:rPr>
              <a:t>N+3 del 2025 e del 2026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0" y="3378037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564805" y="230196"/>
            <a:ext cx="11362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Stato di avanzamento della spesa del Programma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680554" y="966296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8">
            <a:extLst>
              <a:ext uri="{FF2B5EF4-FFF2-40B4-BE49-F238E27FC236}">
                <a16:creationId xmlns:a16="http://schemas.microsoft.com/office/drawing/2014/main" id="{35BBA1A7-CD51-4C52-A1BB-180889AF8129}"/>
              </a:ext>
            </a:extLst>
          </p:cNvPr>
          <p:cNvSpPr txBox="1"/>
          <p:nvPr/>
        </p:nvSpPr>
        <p:spPr>
          <a:xfrm>
            <a:off x="430304" y="4264022"/>
            <a:ext cx="11439477" cy="13875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Gli </a:t>
            </a:r>
            <a:r>
              <a:rPr lang="it-IT" sz="20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impegni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 si attestano a circa </a:t>
            </a:r>
            <a:r>
              <a:rPr lang="it-IT" sz="20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674,7 Me 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(circa 42% della dotazione del Programma), con un incremento rispetto al 2024 di +24,3%. Il numero di progetti finanziati è pari a 4.164.</a:t>
            </a: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La</a:t>
            </a:r>
            <a:r>
              <a:rPr lang="it-IT" sz="20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 spesa 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presentata dai beneficiari si attesta a circa </a:t>
            </a:r>
            <a:r>
              <a:rPr lang="it-IT" sz="20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290,7 Me 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(circa 18% della dotazione del Programma), con un incremento rispetto al 2024 di +136,5%.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DB3173D-BCB0-477E-902C-0705186D7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66296"/>
            <a:ext cx="5905217" cy="31965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430304" y="1278526"/>
            <a:ext cx="5831477" cy="2649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L’avanzamento dell’attuazione riguarda tutte le Priorità del Programma, con particolare riferimento alla Priorità 3 «Inclusione sociale» e Priorità 4 «Giovani», per ciascuna delle quali le risorse già programmate superano il 60% della dotazione finanziaria della Priorità.</a:t>
            </a: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Complessivamente, le procedure attuative emanate fino a novembre 2025 sono oltre 170 per un totale di circa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741 Me di risorse programmate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(pari a circa il 46% della dotazione del PR).</a:t>
            </a:r>
          </a:p>
        </p:txBody>
      </p:sp>
    </p:spTree>
    <p:extLst>
      <p:ext uri="{BB962C8B-B14F-4D97-AF65-F5344CB8AC3E}">
        <p14:creationId xmlns:p14="http://schemas.microsoft.com/office/powerpoint/2010/main" val="75869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400229" y="310096"/>
            <a:ext cx="11628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0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STATO DI AVANZAMENTO PER PRIORITÀ (dati trasmessi il 30/11/2025 su SFC 2021)</a:t>
            </a:r>
            <a:endParaRPr lang="it-IT" sz="1400" b="1" dirty="0">
              <a:solidFill>
                <a:srgbClr val="FF0000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226C4393-FE57-46F7-A3DB-484FB7AA3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279340"/>
              </p:ext>
            </p:extLst>
          </p:nvPr>
        </p:nvGraphicFramePr>
        <p:xfrm>
          <a:off x="273131" y="1104406"/>
          <a:ext cx="11756033" cy="4488871"/>
        </p:xfrm>
        <a:graphic>
          <a:graphicData uri="http://schemas.openxmlformats.org/drawingml/2006/table">
            <a:tbl>
              <a:tblPr/>
              <a:tblGrid>
                <a:gridCol w="1234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6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908">
                  <a:extLst>
                    <a:ext uri="{9D8B030D-6E8A-4147-A177-3AD203B41FA5}">
                      <a16:colId xmlns:a16="http://schemas.microsoft.com/office/drawing/2014/main" val="2707669939"/>
                    </a:ext>
                  </a:extLst>
                </a:gridCol>
                <a:gridCol w="1340523">
                  <a:extLst>
                    <a:ext uri="{9D8B030D-6E8A-4147-A177-3AD203B41FA5}">
                      <a16:colId xmlns:a16="http://schemas.microsoft.com/office/drawing/2014/main" val="2324963077"/>
                    </a:ext>
                  </a:extLst>
                </a:gridCol>
                <a:gridCol w="1393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0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87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35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10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4080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Priorità</a:t>
                      </a:r>
                    </a:p>
                  </a:txBody>
                  <a:tcPr marL="6285" marR="6285" marT="6285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Dotazione finanziaria </a:t>
                      </a:r>
                    </a:p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(costo</a:t>
                      </a:r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 totale)</a:t>
                      </a:r>
                    </a:p>
                    <a:p>
                      <a:pPr algn="ctr" fontAlgn="ctr"/>
                      <a:endParaRPr lang="it-IT" sz="1200" b="1" i="0" u="none" strike="noStrike" baseline="0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(A)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Risorse programmate</a:t>
                      </a:r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 (importo di procedure pubblicate)</a:t>
                      </a:r>
                    </a:p>
                    <a:p>
                      <a:pPr algn="ctr" fontAlgn="ctr"/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(B)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Proporzione della dotazione complessiva coperta</a:t>
                      </a:r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 dalle risorse programmate</a:t>
                      </a:r>
                    </a:p>
                    <a:p>
                      <a:pPr algn="ctr" fontAlgn="ctr"/>
                      <a:endParaRPr lang="it-IT" sz="1200" b="1" i="0" u="none" strike="noStrike" baseline="0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(C=B/A)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Costo totale ammissibile delle operazioni selezionate</a:t>
                      </a:r>
                    </a:p>
                    <a:p>
                      <a:pPr algn="ctr" fontAlgn="ctr"/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(D)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Proporzione della dotazione complessiva coperta dalle operazioni selezionate</a:t>
                      </a:r>
                    </a:p>
                    <a:p>
                      <a:pPr algn="ctr" fontAlgn="ctr"/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(E=D/A)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Importo totale delle spese ammissibili dichiarata dai beneficiari</a:t>
                      </a:r>
                    </a:p>
                    <a:p>
                      <a:pPr algn="ctr" fontAlgn="ctr"/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(F)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Proporzione della dotazione complessiva coperta dalle spese ammissibili dichiarate dai beneficiari</a:t>
                      </a:r>
                    </a:p>
                    <a:p>
                      <a:pPr algn="ctr" fontAlgn="ctr"/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(G=F/A)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Numero operazioni selezionate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345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1. Occupazione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436.000.000,00</a:t>
                      </a: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107.374.199,12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82.407.753,69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18,9%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24.119.655,48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5,5%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886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45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2. Istruzione e formazione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396.000.000,00</a:t>
                      </a: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161.068.262,94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40,7%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151.935.476,55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38,4%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66.435.055,77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16,8%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911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3. Inclusione sociale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473.446.320,00</a:t>
                      </a: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285.726.408,64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60,4%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269.879.904,00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57,0%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156.280.771,56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1.721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910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4. Giovani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233.000.000,00</a:t>
                      </a: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141.730.908,65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60,8%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126.091.863,15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54,1%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30.668.124,50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13,2%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1.216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240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5. Assistenza Tecnica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64.101.960,00</a:t>
                      </a: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45.179.234,36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70,5%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44.355.468,40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69,2%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13.192.506,50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20,6%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Totale</a:t>
                      </a:r>
                    </a:p>
                  </a:txBody>
                  <a:tcPr marL="6285" marR="6285" marT="628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1.602.548.250,00</a:t>
                      </a: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 741.079.013,71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46,2%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674.670.465,79  </a:t>
                      </a: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42,1%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290.696.113,81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18,1%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kern="1200" dirty="0"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Tahoma" pitchFamily="34" charset="0"/>
                          <a:cs typeface="Tahoma" pitchFamily="34" charset="0"/>
                        </a:rPr>
                        <a:t>4.164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326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694922" y="1625942"/>
            <a:ext cx="4939555" cy="3606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Gli obiettivi di spesa del Programma sono collegati principalmente al rispetto della regola N+3 relativa al disimpegno automatico delle risorse, ai sensi dell’art 105 del Reg. (UE) 2021/1060 (RDC).</a:t>
            </a: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endParaRPr lang="it-IT" sz="2000" b="1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Per il 2025 </a:t>
            </a: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– primo anno di applicazione della regola N+3 – l’importo da certificare alla Commissione europea (CE) ammonta complessivamente a </a:t>
            </a:r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217,65 Me (87 Me in quota UE).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526653" y="215835"/>
            <a:ext cx="11138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Prospettive rispetto alla scadenza N+3 2025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694922" y="959889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>
            <a:extLst>
              <a:ext uri="{FF2B5EF4-FFF2-40B4-BE49-F238E27FC236}">
                <a16:creationId xmlns:a16="http://schemas.microsoft.com/office/drawing/2014/main" id="{436FB539-75A5-41B0-B9E0-B3356FCD9169}"/>
              </a:ext>
            </a:extLst>
          </p:cNvPr>
          <p:cNvSpPr/>
          <p:nvPr/>
        </p:nvSpPr>
        <p:spPr>
          <a:xfrm>
            <a:off x="6854758" y="1777229"/>
            <a:ext cx="4507754" cy="92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/>
              <a:t>Spesa totale certificata alla Commissione europea al 30/11/2025 pari a </a:t>
            </a:r>
            <a:r>
              <a:rPr lang="it-IT" sz="2000" b="1" dirty="0"/>
              <a:t>175,47 Me </a:t>
            </a:r>
          </a:p>
          <a:p>
            <a:pPr algn="ctr"/>
            <a:r>
              <a:rPr lang="it-IT" sz="2000" dirty="0"/>
              <a:t>(81% del target 2025)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A5CD20B-938D-41FC-91F3-7BEC86713C6E}"/>
              </a:ext>
            </a:extLst>
          </p:cNvPr>
          <p:cNvSpPr/>
          <p:nvPr/>
        </p:nvSpPr>
        <p:spPr>
          <a:xfrm>
            <a:off x="6854758" y="3044321"/>
            <a:ext cx="4507754" cy="7152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tx1"/>
                </a:solidFill>
              </a:rPr>
              <a:t>Ulteriore DP in fase di lavorazione presso l’OFC pari a 69 Me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2FC94B44-8C5B-469E-919F-7903454EBA7A}"/>
              </a:ext>
            </a:extLst>
          </p:cNvPr>
          <p:cNvSpPr/>
          <p:nvPr/>
        </p:nvSpPr>
        <p:spPr>
          <a:xfrm>
            <a:off x="6854759" y="4057552"/>
            <a:ext cx="4507754" cy="11646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tx1"/>
                </a:solidFill>
              </a:rPr>
              <a:t>Entro il 31/12/2025 spesa totale certificata circa </a:t>
            </a:r>
            <a:r>
              <a:rPr lang="it-IT" sz="2000" b="1" dirty="0">
                <a:solidFill>
                  <a:schemeClr val="tx1"/>
                </a:solidFill>
              </a:rPr>
              <a:t>244,71 Me 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(112% del target 2025)</a:t>
            </a:r>
          </a:p>
        </p:txBody>
      </p:sp>
      <p:sp>
        <p:nvSpPr>
          <p:cNvPr id="6" name="Segno di addizione 5">
            <a:extLst>
              <a:ext uri="{FF2B5EF4-FFF2-40B4-BE49-F238E27FC236}">
                <a16:creationId xmlns:a16="http://schemas.microsoft.com/office/drawing/2014/main" id="{7123300D-7970-4AAD-87C3-AF7CB85EFA8F}"/>
              </a:ext>
            </a:extLst>
          </p:cNvPr>
          <p:cNvSpPr/>
          <p:nvPr/>
        </p:nvSpPr>
        <p:spPr>
          <a:xfrm>
            <a:off x="8921401" y="2690212"/>
            <a:ext cx="313508" cy="314661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11" name="Uguale a 10">
            <a:extLst>
              <a:ext uri="{FF2B5EF4-FFF2-40B4-BE49-F238E27FC236}">
                <a16:creationId xmlns:a16="http://schemas.microsoft.com/office/drawing/2014/main" id="{7324387D-74A3-41AD-9585-45EC528EC6ED}"/>
              </a:ext>
            </a:extLst>
          </p:cNvPr>
          <p:cNvSpPr/>
          <p:nvPr/>
        </p:nvSpPr>
        <p:spPr>
          <a:xfrm>
            <a:off x="8921401" y="3797284"/>
            <a:ext cx="374469" cy="224708"/>
          </a:xfrm>
          <a:prstGeom prst="mathEqua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8F5AF56-90DA-07EC-D6C2-CD6CF691F937}"/>
              </a:ext>
            </a:extLst>
          </p:cNvPr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it-IT" dirty="0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15" name="Modello 3D 14" descr="Segno di spunta verde">
                <a:extLst>
                  <a:ext uri="{FF2B5EF4-FFF2-40B4-BE49-F238E27FC236}">
                    <a16:creationId xmlns:a16="http://schemas.microsoft.com/office/drawing/2014/main" id="{16F70312-651A-E86B-D809-7F751CA74E8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44247103"/>
                  </p:ext>
                </p:extLst>
              </p:nvPr>
            </p:nvGraphicFramePr>
            <p:xfrm>
              <a:off x="10462239" y="4516198"/>
              <a:ext cx="613603" cy="599440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613603" cy="599440"/>
                    </a:xfrm>
                    <a:prstGeom prst="rect">
                      <a:avLst/>
                    </a:prstGeom>
                  </am3d:spPr>
                  <am3d:camera>
                    <am3d:pos x="0" y="0" z="6563663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6523" d="1000000"/>
                    <am3d:preTrans dx="0" dy="-14800077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785873" ay="1406634" az="317316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76969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15" name="Modello 3D 14" descr="Segno di spunta verde">
                <a:extLst>
                  <a:ext uri="{FF2B5EF4-FFF2-40B4-BE49-F238E27FC236}">
                    <a16:creationId xmlns:a16="http://schemas.microsoft.com/office/drawing/2014/main" id="{16F70312-651A-E86B-D809-7F751CA74E8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62239" y="4516198"/>
                <a:ext cx="613603" cy="59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85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4982DC05-7547-713D-3C65-B391E6D98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5893" b="28348"/>
          <a:stretch/>
        </p:blipFill>
        <p:spPr>
          <a:xfrm>
            <a:off x="3770787" y="1280420"/>
            <a:ext cx="4109146" cy="1334233"/>
          </a:xfr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7A74695F-D1A0-F60B-761F-3DF6857CED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Prospettive rispetto alla scadenza N+3 2026</a:t>
            </a:r>
            <a:b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9739092-21E3-6E09-EDE5-E1D07F11D636}"/>
              </a:ext>
            </a:extLst>
          </p:cNvPr>
          <p:cNvSpPr txBox="1"/>
          <p:nvPr/>
        </p:nvSpPr>
        <p:spPr>
          <a:xfrm>
            <a:off x="615447" y="2740092"/>
            <a:ext cx="4581088" cy="224676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Target certificazione N+3 2026</a:t>
            </a:r>
          </a:p>
          <a:p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 </a:t>
            </a:r>
          </a:p>
          <a:p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Importo da certificare alla 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Totale: 487,79 M€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Quota UE: 195,11 M€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Ulteriore da certificare: </a:t>
            </a:r>
            <a:r>
              <a:rPr lang="it-IT" sz="2000" dirty="0">
                <a:solidFill>
                  <a:srgbClr val="FF0000"/>
                </a:solidFill>
                <a:latin typeface="Gill Sans MT" panose="020B0502020104020203" pitchFamily="34" charset="0"/>
              </a:rPr>
              <a:t>243,32 M€</a:t>
            </a:r>
          </a:p>
          <a:p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 </a:t>
            </a:r>
          </a:p>
        </p:txBody>
      </p:sp>
      <p:cxnSp>
        <p:nvCxnSpPr>
          <p:cNvPr id="8" name="Straight Connector 4">
            <a:extLst>
              <a:ext uri="{FF2B5EF4-FFF2-40B4-BE49-F238E27FC236}">
                <a16:creationId xmlns:a16="http://schemas.microsoft.com/office/drawing/2014/main" id="{C11E537B-4337-819C-C9E6-B5D139087B0A}"/>
              </a:ext>
            </a:extLst>
          </p:cNvPr>
          <p:cNvCxnSpPr/>
          <p:nvPr/>
        </p:nvCxnSpPr>
        <p:spPr>
          <a:xfrm>
            <a:off x="946592" y="1060557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F5FAEFD-54CE-92B1-C652-718E0B764E70}"/>
              </a:ext>
            </a:extLst>
          </p:cNvPr>
          <p:cNvSpPr txBox="1"/>
          <p:nvPr/>
        </p:nvSpPr>
        <p:spPr>
          <a:xfrm>
            <a:off x="5619355" y="2614653"/>
            <a:ext cx="5572762" cy="317009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4472C4"/>
                </a:solidFill>
                <a:latin typeface="Gill Sans MT" panose="020B0502020104020203" pitchFamily="34" charset="0"/>
              </a:rPr>
              <a:t>Azioni dell’Autorità di Gestione</a:t>
            </a:r>
          </a:p>
          <a:p>
            <a:endParaRPr lang="it-IT" sz="2000" b="1" dirty="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Governance interna rafforzata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Coinvolgimento Direzione, Organismi intermedi, soggetti attuatori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Monitoraggio rafforzato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Pianificazione operativa attenta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Avvisi pubblici e bandi coerenti con le esigenze di certificazione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72C4"/>
                </a:solidFill>
                <a:latin typeface="Gill Sans MT" panose="020B0502020104020203" pitchFamily="34" charset="0"/>
              </a:rPr>
              <a:t>Incremento progressivo della spesa nel 2026</a:t>
            </a:r>
          </a:p>
        </p:txBody>
      </p:sp>
    </p:spTree>
    <p:extLst>
      <p:ext uri="{BB962C8B-B14F-4D97-AF65-F5344CB8AC3E}">
        <p14:creationId xmlns:p14="http://schemas.microsoft.com/office/powerpoint/2010/main" val="128362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588</Words>
  <Application>Microsoft Office PowerPoint</Application>
  <PresentationFormat>Widescreen</PresentationFormat>
  <Paragraphs>116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Gill Sans MT</vt:lpstr>
      <vt:lpstr>Tahoma</vt:lpstr>
      <vt:lpstr>Times New Roman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Prospettive rispetto alla scadenza N+3 2026 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GV14QPST5PSZ1</cp:lastModifiedBy>
  <cp:revision>105</cp:revision>
  <cp:lastPrinted>2023-12-11T15:56:47Z</cp:lastPrinted>
  <dcterms:created xsi:type="dcterms:W3CDTF">2023-06-16T14:25:36Z</dcterms:created>
  <dcterms:modified xsi:type="dcterms:W3CDTF">2025-12-16T17:02:56Z</dcterms:modified>
</cp:coreProperties>
</file>